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62" r:id="rId4"/>
    <p:sldId id="259" r:id="rId5"/>
    <p:sldId id="264" r:id="rId6"/>
    <p:sldId id="265" r:id="rId7"/>
    <p:sldId id="266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80" r:id="rId17"/>
    <p:sldId id="261" r:id="rId18"/>
    <p:sldId id="270" r:id="rId19"/>
    <p:sldId id="291" r:id="rId20"/>
    <p:sldId id="263" r:id="rId21"/>
    <p:sldId id="281" r:id="rId22"/>
    <p:sldId id="283" r:id="rId23"/>
    <p:sldId id="285" r:id="rId24"/>
    <p:sldId id="290" r:id="rId25"/>
    <p:sldId id="269" r:id="rId26"/>
    <p:sldId id="286" r:id="rId27"/>
    <p:sldId id="287" r:id="rId28"/>
    <p:sldId id="288" r:id="rId29"/>
    <p:sldId id="273" r:id="rId30"/>
    <p:sldId id="289" r:id="rId31"/>
    <p:sldId id="293" r:id="rId32"/>
    <p:sldId id="295" r:id="rId3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77888"/>
  </p:normalViewPr>
  <p:slideViewPr>
    <p:cSldViewPr snapToGrid="0">
      <p:cViewPr varScale="1">
        <p:scale>
          <a:sx n="123" d="100"/>
          <a:sy n="123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2F934-28BF-8B42-B14B-942090819732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C1D67-07F5-8E42-B3C4-3F171D2F10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1520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T0, T5 fine-tuned on “prompted” multi-task corpus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T0++, 11B parameters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261850" baseline="0" dirty="0"/>
              <a:t>S</a:t>
            </a:r>
            <a:r>
              <a:rPr lang="en-IT" sz="261850" baseline="0" dirty="0"/>
              <a:t>mallest model is 3B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T5 is “scaled-up” version of original encoder-decoder transformer from 2017.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Beginning of casting everything as text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PromptSource: GitHub repo/framework based on “prompt templates” for porting existing tasks to prompt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T" sz="261850" baseline="0" dirty="0"/>
              <a:t>T0 relies on inputs fitting into these prompt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639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397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Multilingual NLP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IT" dirty="0"/>
              <a:t>ainly restricted to pretraining and encoder-only architectures for downstream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urse of multilinguality: performance on low resource languages degrades as you add more languages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T" dirty="0"/>
              <a:t>Monolingual models: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IT" dirty="0"/>
              <a:t>nfeasible to train a new model for every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9136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quick: considered a number of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1235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IT" dirty="0"/>
              <a:t>hat’s the literature doing?</a:t>
            </a:r>
          </a:p>
          <a:p>
            <a:endParaRPr lang="en-IT" dirty="0"/>
          </a:p>
          <a:p>
            <a:endParaRPr lang="en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T" dirty="0"/>
              <a:t>Replace tokenizer with one trained on target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Re-initialize and retrain lexical embeddings in target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WECHSEL: re-initialization is done “smartly” by leveraging parallel static word embeddings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IT" dirty="0"/>
              <a:t>esult: re-initialized embeddings are in similar sematnic 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T" dirty="0"/>
              <a:t>Evaluation limits itself to intrinsic (PPL) for decoder-only (GPT2) models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T" dirty="0"/>
              <a:t>Evaluation is only on small GPT2 variant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4407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Preserving fine-tuning: WECHSEL retrains entire model on target language after initialization, so maybe this will cause catastrophic forgetting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999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PHoDiVA</a:t>
            </a:r>
          </a:p>
          <a:p>
            <a:endParaRPr lang="en-IT" dirty="0"/>
          </a:p>
          <a:p>
            <a:r>
              <a:rPr lang="en-IT" dirty="0"/>
              <a:t>Post Hoc Disentanglement via Vessel 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6059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Talk about Adapters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0BAB2"/>
                </a:solidFill>
                <a:effectLst/>
                <a:latin typeface="Lato" panose="020F0502020204030204" pitchFamily="34" charset="0"/>
              </a:rPr>
              <a:t>introduce a small amount of new parameters and only update these while keeping the pre-trained model weights fixed</a:t>
            </a:r>
            <a:endParaRPr lang="en-IT" b="0" i="0" dirty="0">
              <a:solidFill>
                <a:srgbClr val="C0BAB2"/>
              </a:solidFill>
              <a:effectLst/>
              <a:latin typeface="Lato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0BAB2"/>
                </a:solidFill>
                <a:effectLst/>
                <a:latin typeface="Lato" panose="020F0502020204030204" pitchFamily="34" charset="0"/>
              </a:rPr>
              <a:t>E</a:t>
            </a:r>
            <a:r>
              <a:rPr lang="en-IT" b="0" i="0" dirty="0">
                <a:solidFill>
                  <a:srgbClr val="C0BAB2"/>
                </a:solidFill>
                <a:effectLst/>
                <a:latin typeface="Lato" panose="020F0502020204030204" pitchFamily="34" charset="0"/>
              </a:rPr>
              <a:t>nable modularity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T" b="0" i="0" dirty="0">
              <a:solidFill>
                <a:srgbClr val="C0BAB2"/>
              </a:solidFill>
              <a:effectLst/>
              <a:latin typeface="Lato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T" b="0" i="0" dirty="0">
              <a:solidFill>
                <a:srgbClr val="C0BAB2"/>
              </a:solidFill>
              <a:effectLst/>
              <a:latin typeface="Lato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T" b="0" i="0" dirty="0">
                <a:solidFill>
                  <a:srgbClr val="C0BAB2"/>
                </a:solidFill>
                <a:effectLst/>
                <a:latin typeface="Lato" panose="020F0502020204030204" pitchFamily="34" charset="0"/>
              </a:rPr>
              <a:t>Then talk through models one-by-one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516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Need to work with GPT2-large because smaller variants of MetaICL not shared.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239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Crammed everything, papers on the right to squeeze the most I could. Limited myself to 24 hrs per run to avoid running out of SBUs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3759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sandwich and metaICL performance</a:t>
            </a:r>
          </a:p>
          <a:p>
            <a:endParaRPr lang="en-IT" dirty="0"/>
          </a:p>
          <a:p>
            <a:r>
              <a:rPr lang="en-IT" dirty="0"/>
              <a:t>- Translation API very good?</a:t>
            </a:r>
          </a:p>
          <a:p>
            <a:r>
              <a:rPr lang="en-IT" dirty="0"/>
              <a:t>- Our Benchmark more difficult than original?</a:t>
            </a:r>
          </a:p>
          <a:p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681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PromptSource only supported English!!!!!!!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Now they have allowed for support of other languages, but very little coverage.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34859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Limitations of MetaICL:</a:t>
            </a:r>
          </a:p>
          <a:p>
            <a:pPr marL="171450" indent="-171450">
              <a:buFontTx/>
              <a:buChar char="-"/>
            </a:pPr>
            <a:r>
              <a:rPr lang="en-GB" dirty="0"/>
              <a:t>O</a:t>
            </a:r>
            <a:r>
              <a:rPr lang="en-IT" dirty="0"/>
              <a:t>nly works with single-label classification</a:t>
            </a:r>
          </a:p>
          <a:p>
            <a:pPr marL="171450" indent="-171450">
              <a:buFontTx/>
              <a:buChar char="-"/>
            </a:pPr>
            <a:r>
              <a:rPr lang="en-IT" dirty="0"/>
              <a:t>16 shots occupy space in context</a:t>
            </a:r>
          </a:p>
          <a:p>
            <a:pPr marL="171450" indent="-171450">
              <a:buFontTx/>
              <a:buChar char="-"/>
            </a:pPr>
            <a:r>
              <a:rPr lang="en-IT" dirty="0"/>
              <a:t>only examines decoder-only 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59859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4547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Very similar work from Allen Institute for AI, also T5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”instructions” rather than “prompts”, but basically same 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Unlike T0, also multilingual!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Problem:  the instructions in the template are always in English!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Relies on the multilinguality of the base (they use mT5)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279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Brief aside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e perform evaluation to get de-structured values for each task and task category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(paper only reports averages or difference from baseline)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3812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Logs from work diary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IT" dirty="0"/>
              <a:t>unning into memory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ouldn’t really be fixed without truncating long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459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Need prompts for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74468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T" dirty="0"/>
              <a:t>Talk about how metaICL works, TOP and right</a:t>
            </a:r>
          </a:p>
          <a:p>
            <a:pPr marL="228600" indent="-228600">
              <a:buAutoNum type="arabicPeriod"/>
            </a:pPr>
            <a:r>
              <a:rPr lang="en-IT" dirty="0"/>
              <a:t>Talk about the checkmarks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076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Percentage of monolingual datasets for the top 10 most common languages on huggingface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6977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T" dirty="0"/>
              <a:t>T</a:t>
            </a:r>
            <a:r>
              <a:rPr lang="en-GB" dirty="0"/>
              <a:t>his is me searching for datasets on HF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Decided to abandon Dutch, see empty column. Change to German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C1D67-07F5-8E42-B3C4-3F171D2F1089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588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0AE-E295-0A4E-2240-A4C269A3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D0E4-0B59-CDB0-D3F3-71CF19A7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4A471-41DD-7BE8-B2D2-E280B905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0953-B8BE-098F-9227-AED97CF3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2B342-84AE-773E-4047-3BD12036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535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91A6-E5DE-E7C9-81FC-09FFD54A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1387-6C29-D35A-0947-ED473FAFF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B784D-7714-A8BA-E8AF-83910276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90AB-52E4-7979-CAA1-3CE93D55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D801-2F9F-276C-D166-ED105AB0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058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EF784-EEC2-D682-CFD5-3DE06FF91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0A807-5909-E1C4-B0FB-2366E0A3F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ADF7-AD8E-B96A-7394-D4036073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F1497-4732-D4BB-0523-D7F10255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8A40A-804E-0D40-B4AA-14EB9B95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17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8867-7EF5-52EA-98C3-58093E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951-2C32-2D26-2892-B64D784D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CADF0-CE57-04AD-5E6B-4E6A6B29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8E5BD-948B-147A-1A96-AC9DF757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53752-A2E6-BB7E-7406-595CD88A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53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3B5D-21FC-AFAD-87EF-2E8BA731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841A5-C8B9-0601-9651-2B6214F81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FD6E5-7718-45DA-9056-14C6BB80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89F1-5C8E-660E-C1AC-E97CEA51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3209E-06E8-E422-591C-A8F6A1AC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854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C3A0-1925-9B46-F938-167C9D79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D12E-B820-5269-7B06-D3CE72915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6B5A4-8CC1-9963-5E3C-144BF4DEC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A7806-651B-02B6-A4FE-403F347A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BD69F-258D-C9A4-6168-3AB97B21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7C3B-51E7-228A-664F-5088EDA8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2473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6D0C-6EBA-64DC-27B6-6FCFF417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3F69E-60FA-F0DD-36FA-8C03955C6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D5EE9-F655-BA31-F26E-2F2498C2B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52CCD-DB3F-F912-9040-9EAE2041B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92F61-7A23-FD58-0D87-D66C5F0D8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4DF6B-7A02-DE54-EF0C-40FF65A8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7B7FD-68F5-11B9-564D-2E03D554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9AA27-401B-937F-D88F-45FE03A8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669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1110-853C-5C92-D956-B3203D5B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D0E9D-4BB5-FBF5-DF40-6056F8B0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86CF4-D378-9432-186A-2F101ED3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304E5-CF21-D8D8-6BC4-ACC8A738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131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9C420-0CAE-0051-098F-EA1256BB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91BCD-485D-1378-D69A-1E774DF2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96D9-9F07-008D-21D2-FDD46C5A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CEFB-30EC-6B10-ED8A-1F0447A3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B10D-E0CA-778F-CF15-10AEE23C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3BCAD-FC70-6BCB-9BAB-BDA77A258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7699D-0788-F5BE-2965-5D6FB546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28CC-ED1E-DC1A-5D2F-B82F6267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0261-CB1D-0AEB-CED0-1FA55B4B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9836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F47A-10D5-3B1E-318D-47E90987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13AD4-1041-D28C-3C30-BF6AA9D07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23BE-0253-4F85-4E8B-20D4D18FB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D8F92-66EC-5584-FD6E-2580078E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1C544-B4B5-D571-9582-52453E2E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EE54E-2EA9-1101-3819-46034AF9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326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47119-1F50-70BE-7F9C-4D9D7AB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EC53-3B71-4E4E-CEFB-A79CE2AB3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B7BE-87F4-42DF-5D94-DD0A5629E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9266-8062-4E48-9618-940C2B652F9B}" type="datetimeFigureOut">
              <a:rPr lang="en-IT" smtClean="0"/>
              <a:t>13/02/2023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F698-5811-575F-352E-9454F724F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2347-ED82-CEE5-B971-C99B18C5F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8935-4007-F640-ABC6-9FDD5D4D0F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846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8653/v1/2022.naacl-main.201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lrec-1.100" TargetMode="External"/><Relationship Id="rId13" Type="http://schemas.openxmlformats.org/officeDocument/2006/relationships/hyperlink" Target="https://doi.org/10.18653/v1/2021.emnlp-main.670" TargetMode="External"/><Relationship Id="rId18" Type="http://schemas.openxmlformats.org/officeDocument/2006/relationships/hyperlink" Target="https://doi.org/10.18653/v1/2021.findings-acl.74" TargetMode="External"/><Relationship Id="rId26" Type="http://schemas.openxmlformats.org/officeDocument/2006/relationships/hyperlink" Target="http://arxiv.org/abs/1911.02116" TargetMode="External"/><Relationship Id="rId3" Type="http://schemas.openxmlformats.org/officeDocument/2006/relationships/hyperlink" Target="https://doi.org/10.48550/arXiv.2212.14034" TargetMode="External"/><Relationship Id="rId21" Type="http://schemas.openxmlformats.org/officeDocument/2006/relationships/hyperlink" Target="https://doi.org/10.18653/v1/2020.emnlp-main.484" TargetMode="External"/><Relationship Id="rId7" Type="http://schemas.openxmlformats.org/officeDocument/2006/relationships/hyperlink" Target="https://doi.org/10.18653/v1/2022.naacl-main.201" TargetMode="External"/><Relationship Id="rId12" Type="http://schemas.openxmlformats.org/officeDocument/2006/relationships/hyperlink" Target="https://doi.org/10.18653/v1/2021.emnlp-demo.21" TargetMode="External"/><Relationship Id="rId17" Type="http://schemas.openxmlformats.org/officeDocument/2006/relationships/hyperlink" Target="https://doi.org/10.18653/v1/2021.acl-long.102" TargetMode="External"/><Relationship Id="rId25" Type="http://schemas.openxmlformats.org/officeDocument/2006/relationships/hyperlink" Target="https://doi.org/10.48550/arXiv.2004.14253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doi.org/10.18653/v1/2021.acl-long.4" TargetMode="External"/><Relationship Id="rId20" Type="http://schemas.openxmlformats.org/officeDocument/2006/relationships/hyperlink" Target="https://doi.org/10.18653/v1/2020.coling-main.598" TargetMode="External"/><Relationship Id="rId29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8653/v1/2022.naacl-main.293" TargetMode="External"/><Relationship Id="rId11" Type="http://schemas.openxmlformats.org/officeDocument/2006/relationships/hyperlink" Target="https://doi.org/10.48550/arXiv.2203.02155" TargetMode="External"/><Relationship Id="rId24" Type="http://schemas.openxmlformats.org/officeDocument/2006/relationships/hyperlink" Target="https://doi.org/10.18653/v1/2020.acl-main.645" TargetMode="External"/><Relationship Id="rId5" Type="http://schemas.openxmlformats.org/officeDocument/2006/relationships/hyperlink" Target="https://doi.org/10.48550/arXiv.2210.11416" TargetMode="External"/><Relationship Id="rId15" Type="http://schemas.openxmlformats.org/officeDocument/2006/relationships/hyperlink" Target="https://doi.org/10.48550/arXiv.2104.07705" TargetMode="External"/><Relationship Id="rId23" Type="http://schemas.openxmlformats.org/officeDocument/2006/relationships/hyperlink" Target="https://doi.org/10.18653/v1/2020.acl-main.156" TargetMode="External"/><Relationship Id="rId28" Type="http://schemas.openxmlformats.org/officeDocument/2006/relationships/hyperlink" Target="https://doi.org/10.18653/v1/D19-1382" TargetMode="External"/><Relationship Id="rId10" Type="http://schemas.openxmlformats.org/officeDocument/2006/relationships/hyperlink" Target="http://arxiv.org/abs/2202.01279" TargetMode="External"/><Relationship Id="rId19" Type="http://schemas.openxmlformats.org/officeDocument/2006/relationships/hyperlink" Target="https://doi.org/10.18653/v1/2021.findings-acl.433" TargetMode="External"/><Relationship Id="rId4" Type="http://schemas.openxmlformats.org/officeDocument/2006/relationships/hyperlink" Target="https://doi.org/10.48550/arXiv.2211.05100" TargetMode="External"/><Relationship Id="rId9" Type="http://schemas.openxmlformats.org/officeDocument/2006/relationships/hyperlink" Target="https://doi.org/10.48550/arXiv.2203.15556" TargetMode="External"/><Relationship Id="rId14" Type="http://schemas.openxmlformats.org/officeDocument/2006/relationships/hyperlink" Target="https://openreview.net/forum?id=gEZrGCozdqR" TargetMode="External"/><Relationship Id="rId22" Type="http://schemas.openxmlformats.org/officeDocument/2006/relationships/hyperlink" Target="https://doi.org/10.18653/v1/2020.emnlp-main.369" TargetMode="External"/><Relationship Id="rId27" Type="http://schemas.openxmlformats.org/officeDocument/2006/relationships/hyperlink" Target="https://doi.org/10.48550/arXiv.1912.09582" TargetMode="External"/><Relationship Id="rId30" Type="http://schemas.openxmlformats.org/officeDocument/2006/relationships/hyperlink" Target="http://arxiv.org/abs/1809.0505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1" y="1122363"/>
            <a:ext cx="11067393" cy="2387600"/>
          </a:xfrm>
        </p:spPr>
        <p:txBody>
          <a:bodyPr>
            <a:normAutofit/>
          </a:bodyPr>
          <a:lstStyle/>
          <a:p>
            <a:r>
              <a:rPr lang="en-GB" sz="3200" dirty="0" err="1"/>
              <a:t>CLAfICLe</a:t>
            </a:r>
            <a:r>
              <a:rPr lang="en-GB" sz="3200" dirty="0"/>
              <a:t>: Cross Lingual Adaptation for In-Context Learning</a:t>
            </a:r>
            <a:endParaRPr lang="en-IT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6486"/>
          </a:xfrm>
        </p:spPr>
        <p:txBody>
          <a:bodyPr/>
          <a:lstStyle/>
          <a:p>
            <a:r>
              <a:rPr lang="en-IT" dirty="0">
                <a:latin typeface="+mj-lt"/>
              </a:rPr>
              <a:t>Behind the scenes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F0DB06-D226-4616-139B-729E327CEB1A}"/>
              </a:ext>
            </a:extLst>
          </p:cNvPr>
          <p:cNvSpPr txBox="1">
            <a:spLocks/>
          </p:cNvSpPr>
          <p:nvPr/>
        </p:nvSpPr>
        <p:spPr>
          <a:xfrm>
            <a:off x="1524000" y="4064985"/>
            <a:ext cx="9144000" cy="48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Giulio Starace</a:t>
            </a:r>
          </a:p>
        </p:txBody>
      </p:sp>
    </p:spTree>
    <p:extLst>
      <p:ext uri="{BB962C8B-B14F-4D97-AF65-F5344CB8AC3E}">
        <p14:creationId xmlns:p14="http://schemas.microsoft.com/office/powerpoint/2010/main" val="293608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1"/>
    </mc:Choice>
    <mc:Fallback>
      <p:transition spd="slow" advTm="53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586-336C-E28A-8956-D8B6B27C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Hardware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B520C-FA46-93F2-FE37-47AB057F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1690688"/>
            <a:ext cx="6061096" cy="4220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F97AD-7DA6-A86D-C7D7-FB61F80C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3418">
            <a:off x="5615727" y="1752275"/>
            <a:ext cx="6650167" cy="3426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557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Models too big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No real prompt/instruction datasets outside of english </a:t>
            </a:r>
          </a:p>
        </p:txBody>
      </p:sp>
    </p:spTree>
    <p:extLst>
      <p:ext uri="{BB962C8B-B14F-4D97-AF65-F5344CB8AC3E}">
        <p14:creationId xmlns:p14="http://schemas.microsoft.com/office/powerpoint/2010/main" val="339273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586-336C-E28A-8956-D8B6B27C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306175" cy="1325563"/>
          </a:xfrm>
        </p:spPr>
        <p:txBody>
          <a:bodyPr>
            <a:normAutofit/>
          </a:bodyPr>
          <a:lstStyle/>
          <a:p>
            <a:r>
              <a:rPr lang="en-IT" dirty="0"/>
              <a:t>Solution - </a:t>
            </a:r>
            <a:r>
              <a:rPr lang="en-GB" dirty="0" err="1"/>
              <a:t>MetaICL</a:t>
            </a:r>
            <a:r>
              <a:rPr lang="en-GB" dirty="0"/>
              <a:t>: Learning to Learn In Context </a:t>
            </a:r>
            <a:endParaRPr lang="en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3489C-74B1-1AA3-58A9-2257F2BB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39" y="1562100"/>
            <a:ext cx="4358950" cy="4145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3E9E4-1814-E547-841E-27BE30A5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562100"/>
            <a:ext cx="6587088" cy="15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04EC7-3057-C62F-16E8-C7BBDF8E4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864" y="5610867"/>
            <a:ext cx="3723950" cy="1215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95FBF-9254-098A-F9A1-A79231A0EB61}"/>
              </a:ext>
            </a:extLst>
          </p:cNvPr>
          <p:cNvSpPr txBox="1"/>
          <p:nvPr/>
        </p:nvSpPr>
        <p:spPr>
          <a:xfrm>
            <a:off x="519113" y="3399517"/>
            <a:ext cx="65870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Hardware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Max model size: 774M params (GPT2-large)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Dataset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No need for instructions/prompt templates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T" dirty="0"/>
              <a:t>input/output pairs simply concatenated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T" dirty="0">
                <a:solidFill>
                  <a:schemeClr val="accent6"/>
                </a:solidFill>
              </a:rPr>
              <a:t>Task</a:t>
            </a:r>
            <a:r>
              <a:rPr lang="en-IT" dirty="0"/>
              <a:t>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 dirty="0"/>
              <a:t>Multi-task generalisation via in-context learning (ICL)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ompatible with Instructions/Prompts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5CA0F-899C-BD33-642D-7641003486FE}"/>
              </a:ext>
            </a:extLst>
          </p:cNvPr>
          <p:cNvSpPr txBox="1"/>
          <p:nvPr/>
        </p:nvSpPr>
        <p:spPr>
          <a:xfrm>
            <a:off x="0" y="6150114"/>
            <a:ext cx="5815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Min, S., Lewis, M.,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Zettlemoyer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L. &amp;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Hajishirzi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H.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MetaICL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: Learning to Learn In Context. in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2791–2809 (Association for Computational Linguistics, 2022). doi: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10.18653/v1/2022.naacl-main.201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96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Next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Find downstream tasks in French and Dutch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312529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9024-617E-FF8B-3697-8CE6EF1F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508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F1419"/>
                </a:solidFill>
              </a:rPr>
              <a:t>More Dataset considerations</a:t>
            </a:r>
            <a:endParaRPr lang="en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3855EE8-D9F4-A88D-B018-EB26E0BF3083}"/>
              </a:ext>
            </a:extLst>
          </p:cNvPr>
          <p:cNvSpPr txBox="1">
            <a:spLocks/>
          </p:cNvSpPr>
          <p:nvPr/>
        </p:nvSpPr>
        <p:spPr>
          <a:xfrm>
            <a:off x="323850" y="1456837"/>
            <a:ext cx="6391275" cy="264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IT" dirty="0"/>
              <a:t>MetaICL can only handle </a:t>
            </a:r>
            <a:r>
              <a:rPr lang="en-GB" b="1" dirty="0"/>
              <a:t>multi-class, single-label tasks. </a:t>
            </a:r>
            <a:endParaRPr lang="en-IT" b="1" dirty="0"/>
          </a:p>
          <a:p>
            <a:pPr marL="342900" indent="-342900"/>
            <a:r>
              <a:rPr lang="en-IT" dirty="0"/>
              <a:t>Want to use datasets that exist across all three of languages</a:t>
            </a:r>
          </a:p>
          <a:p>
            <a:pPr marL="800100" lvl="1" indent="-342900"/>
            <a:r>
              <a:rPr lang="en-GB" dirty="0"/>
              <a:t>E</a:t>
            </a:r>
            <a:r>
              <a:rPr lang="en-IT" dirty="0"/>
              <a:t>nable fairer comparison in language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6543-0B9D-C697-42C7-213E6193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0563">
            <a:off x="122313" y="4850801"/>
            <a:ext cx="5986235" cy="1978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279A5-6124-3CB3-3BCD-14A86777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49" y="3781792"/>
            <a:ext cx="5747367" cy="226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1878F88E-D4B0-45FF-46BB-63CF2782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591" b="87941" l="13355" r="88625">
                        <a14:foregroundMark x1="13355" y1="42333" x2="13355" y2="42333"/>
                        <a14:foregroundMark x1="52520" y1="15119" x2="52520" y2="15119"/>
                        <a14:foregroundMark x1="52268" y1="81030" x2="52268" y2="81030"/>
                        <a14:foregroundMark x1="42261" y1="84125" x2="42261" y2="84125"/>
                        <a14:foregroundMark x1="52988" y1="83873" x2="61123" y2="82217"/>
                        <a14:foregroundMark x1="61123" y1="82217" x2="69618" y2="76278"/>
                        <a14:foregroundMark x1="69618" y1="76278" x2="80922" y2="60115"/>
                        <a14:foregroundMark x1="80922" y1="60115" x2="83801" y2="44708"/>
                        <a14:foregroundMark x1="53960" y1="87941" x2="53960" y2="87941"/>
                        <a14:foregroundMark x1="42729" y1="87473" x2="42729" y2="87473"/>
                        <a14:foregroundMark x1="74478" y1="67891" x2="75630" y2="59539"/>
                        <a14:foregroundMark x1="75630" y1="59539" x2="86177" y2="47048"/>
                        <a14:foregroundMark x1="86177" y1="47048" x2="86177" y2="47840"/>
                        <a14:foregroundMark x1="47480" y1="11987" x2="47480" y2="11987"/>
                        <a14:foregroundMark x1="88625" y1="50648" x2="87797" y2="47336"/>
                        <a14:foregroundMark x1="41289" y1="12311" x2="50108" y2="12023"/>
                        <a14:foregroundMark x1="50108" y1="12023" x2="58099" y2="12023"/>
                        <a14:foregroundMark x1="58099" y1="12023" x2="58459" y2="12311"/>
                        <a14:foregroundMark x1="42657" y1="12311" x2="43449" y2="12311"/>
                        <a14:foregroundMark x1="46148" y1="11591" x2="48992" y2="11951"/>
                        <a14:backgroundMark x1="41829" y1="11483" x2="43593" y2="10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8" t="9609" r="9516" b="9515"/>
          <a:stretch/>
        </p:blipFill>
        <p:spPr bwMode="auto">
          <a:xfrm>
            <a:off x="7286625" y="656932"/>
            <a:ext cx="4872037" cy="48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3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9024-617E-FF8B-3697-8CE6EF1F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508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F1419"/>
                </a:solidFill>
              </a:rPr>
              <a:t>More Dataset considerations</a:t>
            </a:r>
            <a:endParaRPr lang="en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18D74-ADE5-8061-E4E0-7F6900AB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13335"/>
            <a:ext cx="8786061" cy="52824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1BC8A8B-8B7E-62DB-4BC7-8A70251A14AD}"/>
              </a:ext>
            </a:extLst>
          </p:cNvPr>
          <p:cNvSpPr txBox="1">
            <a:spLocks/>
          </p:cNvSpPr>
          <p:nvPr/>
        </p:nvSpPr>
        <p:spPr>
          <a:xfrm>
            <a:off x="9256295" y="2501725"/>
            <a:ext cx="2611855" cy="18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French and </a:t>
            </a:r>
            <a:r>
              <a:rPr lang="en-US" b="1" dirty="0"/>
              <a:t>German</a:t>
            </a:r>
          </a:p>
          <a:p>
            <a:pPr marL="342900" indent="-342900"/>
            <a:r>
              <a:rPr lang="en-US" b="1" dirty="0"/>
              <a:t>lack of Dutch datasets</a:t>
            </a:r>
            <a:endParaRPr lang="en-IT" b="1" dirty="0"/>
          </a:p>
        </p:txBody>
      </p:sp>
    </p:spTree>
    <p:extLst>
      <p:ext uri="{BB962C8B-B14F-4D97-AF65-F5344CB8AC3E}">
        <p14:creationId xmlns:p14="http://schemas.microsoft.com/office/powerpoint/2010/main" val="3911865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464842" cy="234460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Using MetaICL (774M params) </a:t>
            </a:r>
            <a:r>
              <a:rPr lang="en-IT" b="1" dirty="0"/>
              <a:t>instead of </a:t>
            </a:r>
            <a:r>
              <a:rPr lang="en-IT" dirty="0"/>
              <a:t>T0 or Tk-instruct (11B params)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T" dirty="0"/>
              <a:t>Adapting to French and </a:t>
            </a:r>
            <a:r>
              <a:rPr lang="en-IT" u="sng" dirty="0"/>
              <a:t>German</a:t>
            </a:r>
            <a:r>
              <a:rPr lang="en-IT" dirty="0"/>
              <a:t> </a:t>
            </a:r>
            <a:r>
              <a:rPr lang="en-IT" b="1" dirty="0"/>
              <a:t>instead of </a:t>
            </a:r>
            <a:r>
              <a:rPr lang="en-IT" dirty="0"/>
              <a:t>French and </a:t>
            </a:r>
            <a:r>
              <a:rPr lang="en-IT" u="sng" dirty="0"/>
              <a:t>Dutch</a:t>
            </a:r>
          </a:p>
          <a:p>
            <a:pPr algn="just"/>
            <a:endParaRPr lang="en-IT" dirty="0"/>
          </a:p>
          <a:p>
            <a:pPr algn="just"/>
            <a:r>
              <a:rPr lang="en-IT" dirty="0"/>
              <a:t>Ok, this is the setup – how are we actually going to tackle the adaptation task?</a:t>
            </a:r>
          </a:p>
        </p:txBody>
      </p:sp>
    </p:spTree>
    <p:extLst>
      <p:ext uri="{BB962C8B-B14F-4D97-AF65-F5344CB8AC3E}">
        <p14:creationId xmlns:p14="http://schemas.microsoft.com/office/powerpoint/2010/main" val="2950013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FB48-4440-C412-F22F-CF9F74D1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Multilingual and non-English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7F2A-F793-0189-6F85-67B7706DC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95220">
            <a:off x="689065" y="2175179"/>
            <a:ext cx="3959282" cy="4051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BA63C-A5BE-3A9F-F109-0E7647FA8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6941">
            <a:off x="4150405" y="1949881"/>
            <a:ext cx="2608931" cy="3747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1B69B-519B-312E-ABE5-AE1766C4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8654">
            <a:off x="8003754" y="1522112"/>
            <a:ext cx="3740788" cy="2684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E5DCF-2E7F-CFC4-4575-6AE4C2676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15023">
            <a:off x="6671826" y="3164711"/>
            <a:ext cx="3691723" cy="287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6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Problems</a:t>
            </a:r>
            <a:endParaRPr lang="en-IT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231252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Multilingual Models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Curse of </a:t>
            </a:r>
            <a:r>
              <a:rPr lang="en-US" dirty="0" err="1"/>
              <a:t>multilinguality</a:t>
            </a:r>
            <a:endParaRPr lang="en-US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Not really what we’re tackling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Non-english</a:t>
            </a:r>
            <a:r>
              <a:rPr lang="en-US" dirty="0"/>
              <a:t> trained from scratch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Unfeasible to train a new BERT/GPT for every language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T" dirty="0"/>
              <a:t>More esoteric datasets only in English</a:t>
            </a:r>
          </a:p>
        </p:txBody>
      </p:sp>
    </p:spTree>
    <p:extLst>
      <p:ext uri="{BB962C8B-B14F-4D97-AF65-F5344CB8AC3E}">
        <p14:creationId xmlns:p14="http://schemas.microsoft.com/office/powerpoint/2010/main" val="131972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9D273-58DF-72B1-1E51-E17653C6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4" y="766010"/>
            <a:ext cx="11025712" cy="5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F098-A8F4-203F-2905-4E08AE08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4"/>
            <a:ext cx="10515600" cy="1325563"/>
          </a:xfrm>
        </p:spPr>
        <p:txBody>
          <a:bodyPr/>
          <a:lstStyle/>
          <a:p>
            <a:r>
              <a:rPr lang="en-IT" dirty="0"/>
              <a:t>Context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526C6FD-5E9B-FE1B-9C96-356C53B5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21" y="801880"/>
            <a:ext cx="2965670" cy="17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4462BF-7099-95A1-425A-F7D143BC8872}"/>
              </a:ext>
            </a:extLst>
          </p:cNvPr>
          <p:cNvGrpSpPr/>
          <p:nvPr/>
        </p:nvGrpSpPr>
        <p:grpSpPr>
          <a:xfrm>
            <a:off x="850919" y="2189041"/>
            <a:ext cx="4898240" cy="3281424"/>
            <a:chOff x="914400" y="1879968"/>
            <a:chExt cx="7289344" cy="488327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814D28-838D-A3FB-A467-06F2ABC13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879968"/>
              <a:ext cx="7289344" cy="232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6455B12-008D-5201-2580-7A3AC1D41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21" y="4536691"/>
              <a:ext cx="1762690" cy="1845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564988E-B237-3BF1-9AD2-28F6B241C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844" y="4676860"/>
              <a:ext cx="2469931" cy="51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4864050-4989-C472-3273-02CE0FAED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846" y="5570314"/>
              <a:ext cx="1459123" cy="1192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B6824DE-DD59-D4BC-C65F-477953C39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47" y="2951294"/>
            <a:ext cx="5503499" cy="2862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251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A4FA-51A4-3097-5533-85C87D79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990033" cy="1325563"/>
          </a:xfrm>
        </p:spPr>
        <p:txBody>
          <a:bodyPr/>
          <a:lstStyle/>
          <a:p>
            <a:r>
              <a:rPr lang="en-IT" dirty="0"/>
              <a:t>Cross-Lingual </a:t>
            </a:r>
            <a:r>
              <a:rPr lang="en-IT" b="1" dirty="0"/>
              <a:t>Adaptation</a:t>
            </a:r>
            <a:r>
              <a:rPr lang="en-IT" dirty="0"/>
              <a:t> of </a:t>
            </a:r>
            <a:r>
              <a:rPr lang="en-IT" b="1" dirty="0"/>
              <a:t>Monolingual</a:t>
            </a:r>
            <a:r>
              <a:rPr lang="en-IT" dirty="0"/>
              <a:t> Language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E0F38-1A9D-53EF-8250-DA915AB6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6" y="2033117"/>
            <a:ext cx="5935717" cy="2216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87474-B29F-00CB-5B92-09DE323F0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1325">
            <a:off x="1945678" y="3923169"/>
            <a:ext cx="6442618" cy="2116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9BDF1-4051-37DE-7714-678286BD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8137">
            <a:off x="5702068" y="2380488"/>
            <a:ext cx="7139496" cy="2449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46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Questions</a:t>
            </a:r>
            <a:endParaRPr lang="en-IT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389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What if we evaluate adapted GPT2 models extrinsically?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Does this scale with larger GPT2 sizes?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Can this be directly applied to Fine-Tuned models, preserving Fine-tuning?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4537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048E-2D9F-86AB-60EB-88C914D2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6CAF-5DDA-886D-7759-A9E6E8B5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considers techniques for the efficient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cross-lingual transfer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of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monolingual models fine-tuned on in-context learning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(ICL).</a:t>
            </a:r>
          </a:p>
          <a:p>
            <a:r>
              <a:rPr lang="en-IT" dirty="0"/>
              <a:t>Contributions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Show that WECHSEL scales to large GPT2 variant. We release German and French GPT2-large checkpoints.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Evaluate geWECHSELt models extrinsically on downstream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Assess whether WECHSEL can be applied to fine-tuned models without causing catastrophic forgetting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T" dirty="0"/>
              <a:t>Introduce the notion of “targeted distillation”, a form of post-hoc disentanglement leveraging vessel adapters. “PHoDiVA”</a:t>
            </a:r>
          </a:p>
          <a:p>
            <a:pPr marL="971550" lvl="1" indent="-514350">
              <a:buFont typeface="+mj-lt"/>
              <a:buAutoNum type="arabicPeriod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4910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49E9-E016-3393-7A32-489F9BB8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Method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D4D3C5-EBF0-6F90-F821-ABE5DAA6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35" y="2141762"/>
            <a:ext cx="3068151" cy="3487727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9E75D-14C3-A1C8-1E20-867E8B5B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90" y="2141758"/>
            <a:ext cx="3568839" cy="3487729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630596-DF26-9079-79F8-AF7AA50AE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209" y="2125851"/>
            <a:ext cx="1844021" cy="3503639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AA4FE5-B100-95FF-0F80-BBC677610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125849"/>
            <a:ext cx="1580589" cy="3503640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F21D3-21A5-A8F7-EF29-F0C519542017}"/>
              </a:ext>
            </a:extLst>
          </p:cNvPr>
          <p:cNvSpPr txBox="1"/>
          <p:nvPr/>
        </p:nvSpPr>
        <p:spPr>
          <a:xfrm>
            <a:off x="0" y="6457890"/>
            <a:ext cx="12074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N.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Houlsby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et al., ‘Parameter-Efficient Transfer Learning for NLP’, in Proceedings of the 36th International Conference on Machine Learning, May 2019, pp. 2790–2799. [Online]. Available: https://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proceedings.mlr.press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/v97/houlsby19a.html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571604-6ED3-BA25-D536-E6141B8A8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6694">
            <a:off x="10360354" y="-52498"/>
            <a:ext cx="1640949" cy="164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A9D71-2D79-B29E-52EE-D455868F9C01}"/>
              </a:ext>
            </a:extLst>
          </p:cNvPr>
          <p:cNvSpPr txBox="1"/>
          <p:nvPr/>
        </p:nvSpPr>
        <p:spPr>
          <a:xfrm>
            <a:off x="8760154" y="5716350"/>
            <a:ext cx="2161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T" dirty="0"/>
              <a:t>“PHoDiVA”</a:t>
            </a:r>
          </a:p>
        </p:txBody>
      </p:sp>
    </p:spTree>
    <p:extLst>
      <p:ext uri="{BB962C8B-B14F-4D97-AF65-F5344CB8AC3E}">
        <p14:creationId xmlns:p14="http://schemas.microsoft.com/office/powerpoint/2010/main" val="265103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B9FF3-A9A7-3964-2857-932B9AD6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86" y="1574719"/>
            <a:ext cx="7937863" cy="4982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40D8C-0812-8A70-5D82-8DEEDC702C12}"/>
              </a:ext>
            </a:extLst>
          </p:cNvPr>
          <p:cNvSpPr/>
          <p:nvPr/>
        </p:nvSpPr>
        <p:spPr>
          <a:xfrm>
            <a:off x="2318951" y="5560541"/>
            <a:ext cx="7554098" cy="1177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1B0BE3-7D1E-69FB-C17E-FDFF5473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264596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1378-9706-2B8D-8867-D24EC643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Experimental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69C30-0EA0-510F-50DF-4DF9F96F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2" y="1490006"/>
            <a:ext cx="5473391" cy="1235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6C978-C1A2-4CB7-DCB5-FF864288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53647">
            <a:off x="6666210" y="725374"/>
            <a:ext cx="5270920" cy="1930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BB379-1F24-1103-E20C-455754F75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53159">
            <a:off x="6549033" y="2554786"/>
            <a:ext cx="4923607" cy="201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E9A59-AF62-1B1F-35BB-B6FB59BC4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5567">
            <a:off x="6620576" y="4684680"/>
            <a:ext cx="5763322" cy="208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10B44-543C-7AE7-1FED-32B8CE6F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77802">
            <a:off x="445567" y="3335301"/>
            <a:ext cx="3235608" cy="272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A2C908-C5C7-E647-F1FB-FC66B2A06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8241">
            <a:off x="3660010" y="3110044"/>
            <a:ext cx="2798608" cy="3017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01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23BD-856A-760B-A471-AEC040FE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CFFA2-C7C6-BC62-6881-204FFF42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0851"/>
            <a:ext cx="5376150" cy="343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5A9CD-9591-0C9B-657B-A0E63364DA9E}"/>
              </a:ext>
            </a:extLst>
          </p:cNvPr>
          <p:cNvSpPr txBox="1"/>
          <p:nvPr/>
        </p:nvSpPr>
        <p:spPr>
          <a:xfrm>
            <a:off x="6958361" y="3408431"/>
            <a:ext cx="379141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NimbusRomNo9L"/>
              </a:rPr>
              <a:t>WECHSEL scales to larger models in terms of intrinsic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NimbusRomNo9L"/>
              </a:rPr>
              <a:t>future work: check if this holds for converged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88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C36F-BBFB-04BF-7B8E-C721802E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22836-20C2-8D4C-E952-032EDBCA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82" y="1451557"/>
            <a:ext cx="8171397" cy="2557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887EE-9C3B-5879-9BE2-473D0514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81" y="4127925"/>
            <a:ext cx="8171398" cy="2557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60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F743-C6D9-3624-AE13-8DAEF675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Results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2BAE-C1C7-5B10-B73A-C5556817E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6" y="1968500"/>
            <a:ext cx="5257800" cy="292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05540-6ACE-57B7-4E28-E066FA7A785E}"/>
              </a:ext>
            </a:extLst>
          </p:cNvPr>
          <p:cNvSpPr txBox="1"/>
          <p:nvPr/>
        </p:nvSpPr>
        <p:spPr>
          <a:xfrm>
            <a:off x="6858000" y="2551837"/>
            <a:ext cx="379141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Sandwich performs roughly on par with </a:t>
            </a:r>
            <a:r>
              <a:rPr lang="en-GB" dirty="0" err="1"/>
              <a:t>MetaICL</a:t>
            </a:r>
            <a:r>
              <a:rPr lang="en-GB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Fail to reproduce </a:t>
            </a:r>
            <a:r>
              <a:rPr lang="en-GB" dirty="0" err="1"/>
              <a:t>MetaICL</a:t>
            </a:r>
            <a:r>
              <a:rPr lang="en-GB" dirty="0"/>
              <a:t> performance from original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Proposed models underperform compared to Sandwich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C91C0-BEB3-F3D1-3A76-197CBD8D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85" y="453493"/>
            <a:ext cx="5606215" cy="1754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1CF99-755E-E8F8-0DC3-8A2E47CB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84" y="4650181"/>
            <a:ext cx="5606216" cy="1754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938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1316-52A6-BF5D-4B28-86F7529F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A541-FF89-D056-C671-D42BCBA04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869"/>
            <a:ext cx="10820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</a:t>
            </a:r>
            <a:r>
              <a:rPr lang="en-IT" dirty="0"/>
              <a:t>reliminary nature</a:t>
            </a:r>
          </a:p>
          <a:p>
            <a:pPr lvl="1"/>
            <a:r>
              <a:rPr lang="en-GB" dirty="0"/>
              <a:t>Needed L</a:t>
            </a:r>
            <a:r>
              <a:rPr lang="en-IT" dirty="0"/>
              <a:t>arger compute scale, more use of DeepSpeed and other E</a:t>
            </a:r>
            <a:r>
              <a:rPr lang="en-GB" dirty="0"/>
              <a:t>ng. advancements</a:t>
            </a:r>
            <a:endParaRPr lang="en-IT" dirty="0"/>
          </a:p>
          <a:p>
            <a:pPr lvl="1"/>
            <a:r>
              <a:rPr lang="en-GB" dirty="0"/>
              <a:t>H</a:t>
            </a:r>
            <a:r>
              <a:rPr lang="en-IT" dirty="0"/>
              <a:t>yperparameter sweeps</a:t>
            </a:r>
          </a:p>
          <a:p>
            <a:pPr lvl="1"/>
            <a:r>
              <a:rPr lang="en-GB" dirty="0"/>
              <a:t>M</a:t>
            </a:r>
            <a:r>
              <a:rPr lang="en-IT" dirty="0"/>
              <a:t>ore in depth look at available Adapters necessary</a:t>
            </a:r>
          </a:p>
          <a:p>
            <a:pPr lvl="1"/>
            <a:r>
              <a:rPr lang="en-IT" dirty="0"/>
              <a:t>More in depth look at PHoDiVA</a:t>
            </a:r>
          </a:p>
          <a:p>
            <a:r>
              <a:rPr lang="en-IT" dirty="0"/>
              <a:t>Small-ish multi-task framework</a:t>
            </a:r>
          </a:p>
          <a:p>
            <a:pPr lvl="1"/>
            <a:r>
              <a:rPr lang="en-GB" dirty="0"/>
              <a:t>R</a:t>
            </a:r>
            <a:r>
              <a:rPr lang="en-IT" dirty="0"/>
              <a:t>elies on translations, which can suffer from noise</a:t>
            </a:r>
          </a:p>
          <a:p>
            <a:r>
              <a:rPr lang="en-IT" dirty="0"/>
              <a:t>Remains monolingual. Can we adapt a monolingual model to a new language and maintain the original language?</a:t>
            </a:r>
          </a:p>
          <a:p>
            <a:r>
              <a:rPr lang="en-IT" dirty="0"/>
              <a:t>A</a:t>
            </a:r>
            <a:r>
              <a:rPr lang="en-GB" dirty="0"/>
              <a:t>l</a:t>
            </a:r>
            <a:r>
              <a:rPr lang="en-IT" dirty="0"/>
              <a:t>l the limitations of MetaICL are preserved</a:t>
            </a:r>
          </a:p>
          <a:p>
            <a:r>
              <a:rPr lang="en-IT" dirty="0"/>
              <a:t>Only one seed tested </a:t>
            </a:r>
            <a:r>
              <a:rPr lang="en-IT" dirty="0">
                <a:sym typeface="Wingdings" pitchFamily="2" charset="2"/>
              </a:rPr>
              <a:t>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158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8017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Adapt T0 to work with Dutch and/or French inputs and outputs.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9274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C07A-DA93-D550-F4A0-46A461FF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Conclusion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66E8-6487-B3A4-8947-F41F555D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84"/>
            <a:ext cx="10515600" cy="4936791"/>
          </a:xfrm>
        </p:spPr>
        <p:txBody>
          <a:bodyPr>
            <a:normAutofit lnSpcReduction="10000"/>
          </a:bodyPr>
          <a:lstStyle/>
          <a:p>
            <a:r>
              <a:rPr lang="en-IT" dirty="0"/>
              <a:t>WECHSEL scales to larger model sizes</a:t>
            </a:r>
          </a:p>
          <a:p>
            <a:r>
              <a:rPr lang="en-IT" dirty="0"/>
              <a:t>But all our attempts at adapting fine-tuned ICL-capable models underperform compared to our Sandwich baseline.</a:t>
            </a:r>
          </a:p>
          <a:p>
            <a:endParaRPr lang="en-IT" dirty="0"/>
          </a:p>
          <a:p>
            <a:r>
              <a:rPr lang="en-IT" dirty="0"/>
              <a:t>Non-English NLP datasets are severely lacking.</a:t>
            </a:r>
          </a:p>
          <a:p>
            <a:r>
              <a:rPr lang="en-IT" dirty="0"/>
              <a:t>Don’t over-read, start experimenting ASAP. </a:t>
            </a:r>
          </a:p>
          <a:p>
            <a:r>
              <a:rPr lang="en-IT" dirty="0"/>
              <a:t>Engineering gets in the way</a:t>
            </a:r>
          </a:p>
          <a:p>
            <a:r>
              <a:rPr lang="en-IT" dirty="0"/>
              <a:t>Think about evaluation early-on.</a:t>
            </a:r>
          </a:p>
          <a:p>
            <a:r>
              <a:rPr lang="en-IT" dirty="0"/>
              <a:t>Try to think about the resources required early on.</a:t>
            </a:r>
          </a:p>
          <a:p>
            <a:r>
              <a:rPr lang="en-IT" dirty="0"/>
              <a:t>“Small” models are bigger than you think</a:t>
            </a:r>
          </a:p>
        </p:txBody>
      </p:sp>
    </p:spTree>
    <p:extLst>
      <p:ext uri="{BB962C8B-B14F-4D97-AF65-F5344CB8AC3E}">
        <p14:creationId xmlns:p14="http://schemas.microsoft.com/office/powerpoint/2010/main" val="69800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GB" sz="3000" b="1" dirty="0"/>
              <a:t>Thank you!</a:t>
            </a:r>
            <a:endParaRPr lang="en-IT" sz="3000" b="1" dirty="0"/>
          </a:p>
        </p:txBody>
      </p:sp>
    </p:spTree>
    <p:extLst>
      <p:ext uri="{BB962C8B-B14F-4D97-AF65-F5344CB8AC3E}">
        <p14:creationId xmlns:p14="http://schemas.microsoft.com/office/powerpoint/2010/main" val="5729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1316-52A6-BF5D-4B28-86F7529F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6628996" cy="778476"/>
          </a:xfrm>
        </p:spPr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9923D-BBEC-0D1C-D62E-F253C60686DA}"/>
              </a:ext>
            </a:extLst>
          </p:cNvPr>
          <p:cNvSpPr txBox="1"/>
          <p:nvPr/>
        </p:nvSpPr>
        <p:spPr>
          <a:xfrm>
            <a:off x="360000" y="816438"/>
            <a:ext cx="55663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effectLst/>
              </a:rPr>
              <a:t>[1]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J. </a:t>
            </a:r>
            <a:r>
              <a:rPr lang="en-GB" sz="800" dirty="0" err="1">
                <a:effectLst/>
              </a:rPr>
              <a:t>Geiping</a:t>
            </a:r>
            <a:r>
              <a:rPr lang="en-GB" sz="800" dirty="0">
                <a:effectLst/>
              </a:rPr>
              <a:t> and T. Goldstein, ‘Cramming: Training a Language Model on a Single GPU in One Day’.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Dec. 28, 2022.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3"/>
              </a:rPr>
              <a:t>10.48550/arXiv.2212.14034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effectLst/>
              </a:rPr>
              <a:t>BigScience</a:t>
            </a:r>
            <a:r>
              <a:rPr lang="en-GB" sz="800" dirty="0">
                <a:effectLst/>
              </a:rPr>
              <a:t> Workshop, ‘BLOOM: A 176B-Parameter Open-Access Multilingual Language Model’.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Dec. 10, 2022.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4"/>
              </a:rPr>
              <a:t>10.48550/arXiv.2211.05100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[3]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H. W. Chung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‘Scaling Instruction-Finetuned Language Models’.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Dec. 06, 2022.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5"/>
              </a:rPr>
              <a:t>10.48550/arXiv.2210.11416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[4]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B. </a:t>
            </a:r>
            <a:r>
              <a:rPr lang="en-GB" sz="800" dirty="0" err="1">
                <a:effectLst/>
              </a:rPr>
              <a:t>Minixhofer</a:t>
            </a:r>
            <a:r>
              <a:rPr lang="en-GB" sz="800" dirty="0">
                <a:effectLst/>
              </a:rPr>
              <a:t>, F. </a:t>
            </a:r>
            <a:r>
              <a:rPr lang="en-GB" sz="800" dirty="0" err="1">
                <a:effectLst/>
              </a:rPr>
              <a:t>Paischer</a:t>
            </a:r>
            <a:r>
              <a:rPr lang="en-GB" sz="800" dirty="0">
                <a:effectLst/>
              </a:rPr>
              <a:t>, and N. </a:t>
            </a:r>
            <a:r>
              <a:rPr lang="en-GB" sz="800" dirty="0" err="1">
                <a:effectLst/>
              </a:rPr>
              <a:t>Rekabsaz</a:t>
            </a:r>
            <a:r>
              <a:rPr lang="en-GB" sz="800" dirty="0">
                <a:effectLst/>
              </a:rPr>
              <a:t>, ‘WECHSEL: Effective initialization of </a:t>
            </a:r>
            <a:r>
              <a:rPr lang="en-GB" sz="800" dirty="0" err="1">
                <a:effectLst/>
              </a:rPr>
              <a:t>subword</a:t>
            </a:r>
            <a:r>
              <a:rPr lang="en-GB" sz="800" dirty="0">
                <a:effectLst/>
              </a:rPr>
              <a:t> embeddings for cross-lingual transfer of monolingual language models’, in </a:t>
            </a:r>
            <a:r>
              <a:rPr lang="en-GB" sz="800" i="1" dirty="0"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800" dirty="0">
                <a:effectLst/>
              </a:rPr>
              <a:t>, Seattle, United States, Jul. 2022, pp. 3992–4006.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6"/>
              </a:rPr>
              <a:t>10.18653/v1/2022.naacl-main.293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[5]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S. Min, M. Lewis, L. </a:t>
            </a:r>
            <a:r>
              <a:rPr lang="en-GB" sz="800" dirty="0" err="1">
                <a:effectLst/>
              </a:rPr>
              <a:t>Zettlemoyer</a:t>
            </a:r>
            <a:r>
              <a:rPr lang="en-GB" sz="800" dirty="0">
                <a:effectLst/>
              </a:rPr>
              <a:t>, and H. </a:t>
            </a:r>
            <a:r>
              <a:rPr lang="en-GB" sz="800" dirty="0" err="1">
                <a:effectLst/>
              </a:rPr>
              <a:t>Hajishirzi</a:t>
            </a:r>
            <a:r>
              <a:rPr lang="en-GB" sz="800" dirty="0">
                <a:effectLst/>
              </a:rPr>
              <a:t>, ‘</a:t>
            </a:r>
            <a:r>
              <a:rPr lang="en-GB" sz="800" dirty="0" err="1">
                <a:effectLst/>
              </a:rPr>
              <a:t>MetaICL</a:t>
            </a:r>
            <a:r>
              <a:rPr lang="en-GB" sz="800" dirty="0">
                <a:effectLst/>
              </a:rPr>
              <a:t>: Learning to Learn In Context’, in </a:t>
            </a:r>
            <a:r>
              <a:rPr lang="en-GB" sz="800" i="1" dirty="0">
                <a:effectLst/>
              </a:rPr>
              <a:t>Proceedings of the 2022 Conference of the North American Chapter of the Association for Computational Linguistics: Human Language Technologies</a:t>
            </a:r>
            <a:r>
              <a:rPr lang="en-GB" sz="800" dirty="0">
                <a:effectLst/>
              </a:rPr>
              <a:t>, Seattle, United States, Jul. 2022, pp. 2791–2809.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7"/>
              </a:rPr>
              <a:t>10.18653/v1/2022.naacl-main.201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[6]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E. </a:t>
            </a:r>
            <a:r>
              <a:rPr lang="en-GB" sz="800" dirty="0" err="1">
                <a:effectLst/>
              </a:rPr>
              <a:t>Gogoulou</a:t>
            </a:r>
            <a:r>
              <a:rPr lang="en-GB" sz="800" dirty="0">
                <a:effectLst/>
              </a:rPr>
              <a:t>, A. </a:t>
            </a:r>
            <a:r>
              <a:rPr lang="en-GB" sz="800" dirty="0" err="1">
                <a:effectLst/>
              </a:rPr>
              <a:t>Ekgren</a:t>
            </a:r>
            <a:r>
              <a:rPr lang="en-GB" sz="800" dirty="0">
                <a:effectLst/>
              </a:rPr>
              <a:t>, T. </a:t>
            </a:r>
            <a:r>
              <a:rPr lang="en-GB" sz="800" dirty="0" err="1">
                <a:effectLst/>
              </a:rPr>
              <a:t>Isbister</a:t>
            </a:r>
            <a:r>
              <a:rPr lang="en-GB" sz="800" dirty="0">
                <a:effectLst/>
              </a:rPr>
              <a:t>, and M. </a:t>
            </a:r>
            <a:r>
              <a:rPr lang="en-GB" sz="800" dirty="0" err="1">
                <a:effectLst/>
              </a:rPr>
              <a:t>Sahlgren</a:t>
            </a:r>
            <a:r>
              <a:rPr lang="en-GB" sz="800" dirty="0">
                <a:effectLst/>
              </a:rPr>
              <a:t>, ‘Cross-lingual Transfer of Monolingual Models’, in </a:t>
            </a:r>
            <a:r>
              <a:rPr lang="en-GB" sz="800" i="1" dirty="0">
                <a:effectLst/>
              </a:rPr>
              <a:t>Proceedings of the Thirteenth Language Resources and Evaluation Conference</a:t>
            </a:r>
            <a:r>
              <a:rPr lang="en-GB" sz="800" dirty="0">
                <a:effectLst/>
              </a:rPr>
              <a:t>, Marseille, France, Jun. 2022, pp. 948–955. Accessed: Feb. 02, 2023. [Online]. Available: </a:t>
            </a:r>
            <a:r>
              <a:rPr lang="en-GB" sz="800" dirty="0">
                <a:effectLst/>
                <a:hlinkClick r:id="rId8"/>
              </a:rPr>
              <a:t>https://aclanthology.org/2022.lrec-1.100</a:t>
            </a: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[7]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J. Hoffmann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‘Training Compute-Optimal Large Language Models’.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Mar. 29, 2022.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9"/>
              </a:rPr>
              <a:t>10.48550/arXiv.2203.15556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[8]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S. H. Bach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</a:t>
            </a:r>
            <a:r>
              <a:rPr lang="en-GB" sz="800" dirty="0" err="1">
                <a:effectLst/>
              </a:rPr>
              <a:t>PromptSource</a:t>
            </a:r>
            <a:r>
              <a:rPr lang="en-GB" sz="800" dirty="0">
                <a:effectLst/>
              </a:rPr>
              <a:t>: An Integrated Development Environment and Repository for Natural Language Prompts’, </a:t>
            </a:r>
            <a:r>
              <a:rPr lang="en-GB" sz="800" i="1" dirty="0">
                <a:effectLst/>
              </a:rPr>
              <a:t>arXiv:2202.01279 [cs]</a:t>
            </a:r>
            <a:r>
              <a:rPr lang="en-GB" sz="800" dirty="0">
                <a:effectLst/>
              </a:rPr>
              <a:t>, Mar. 2022, Accessed: Apr. 07, 2022. [Online]. Available: </a:t>
            </a:r>
            <a:r>
              <a:rPr lang="en-GB" sz="800" dirty="0">
                <a:effectLst/>
                <a:hlinkClick r:id="rId10"/>
              </a:rPr>
              <a:t>http://arxiv.org/abs/2202.01279</a:t>
            </a: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[9]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L. Ouyang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‘Training language models to follow instructions with human feedback’.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Mar. 04, 2022.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1"/>
              </a:rPr>
              <a:t>10.48550/arXiv.2203.02155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[10]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Q. </a:t>
            </a:r>
            <a:r>
              <a:rPr lang="en-GB" sz="800" dirty="0" err="1">
                <a:effectLst/>
              </a:rPr>
              <a:t>Lhoest</a:t>
            </a:r>
            <a:r>
              <a:rPr lang="en-GB" sz="800" dirty="0">
                <a:effectLst/>
              </a:rPr>
              <a:t>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‘Datasets: A Community Library for Natural Language Processing’, in </a:t>
            </a:r>
            <a:r>
              <a:rPr lang="en-GB" sz="800" i="1" dirty="0">
                <a:effectLst/>
              </a:rPr>
              <a:t>Proceedings of the 2021 Conference on Empirical Methods in Natural Language Processing: System Demonstrations</a:t>
            </a:r>
            <a:r>
              <a:rPr lang="en-GB" sz="800" dirty="0">
                <a:effectLst/>
              </a:rPr>
              <a:t>, Online and Punta Cana, Dominican Republic, Nov. 2021, pp. 175–184.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2"/>
              </a:rPr>
              <a:t>10.18653/v1/2021.emnlp-demo.21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D. </a:t>
            </a:r>
            <a:r>
              <a:rPr lang="en-GB" sz="800" dirty="0" err="1">
                <a:effectLst/>
              </a:rPr>
              <a:t>Emelin</a:t>
            </a:r>
            <a:r>
              <a:rPr lang="en-GB" sz="800" dirty="0">
                <a:effectLst/>
              </a:rPr>
              <a:t> and R. </a:t>
            </a:r>
            <a:r>
              <a:rPr lang="en-GB" sz="800" dirty="0" err="1">
                <a:effectLst/>
              </a:rPr>
              <a:t>Sennrich</a:t>
            </a:r>
            <a:r>
              <a:rPr lang="en-GB" sz="800" dirty="0">
                <a:effectLst/>
              </a:rPr>
              <a:t>, ‘Wino-X: Multilingual Winograd Schemas for </a:t>
            </a:r>
            <a:r>
              <a:rPr lang="en-GB" sz="800" dirty="0" err="1">
                <a:effectLst/>
              </a:rPr>
              <a:t>Commonsense</a:t>
            </a:r>
            <a:r>
              <a:rPr lang="en-GB" sz="800" dirty="0">
                <a:effectLst/>
              </a:rPr>
              <a:t> Reasoning and Coreference Resolution’, in </a:t>
            </a:r>
            <a:r>
              <a:rPr lang="en-GB" sz="800" i="1" dirty="0">
                <a:effectLst/>
              </a:rPr>
              <a:t>Proceedings of the 2021 Conference on Empirical Methods in Natural Language Processing</a:t>
            </a:r>
            <a:r>
              <a:rPr lang="en-GB" sz="800" dirty="0">
                <a:effectLst/>
              </a:rPr>
              <a:t>, Online and Punta Cana, Dominican Republic, Nov. 2021, pp. 8517–8532.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3"/>
              </a:rPr>
              <a:t>10.18653/v1/2021.emnlp-main.670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J. Wei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‘Finetuned Language Models are Zero-Shot Learners’, presented at the International Conference on Learning Representations, Sep. 2021. Accessed: Apr. 07, 2022. [Online]. Available: </a:t>
            </a:r>
            <a:r>
              <a:rPr lang="en-GB" sz="800" dirty="0">
                <a:effectLst/>
                <a:hlinkClick r:id="rId14"/>
              </a:rPr>
              <a:t>https://openreview.net/forum?id=gEZrGCozdqR</a:t>
            </a: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[13]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P. Izsak, M. </a:t>
            </a:r>
            <a:r>
              <a:rPr lang="en-GB" sz="800" dirty="0" err="1">
                <a:effectLst/>
              </a:rPr>
              <a:t>Berchansky</a:t>
            </a:r>
            <a:r>
              <a:rPr lang="en-GB" sz="800" dirty="0">
                <a:effectLst/>
              </a:rPr>
              <a:t>, and O. Levy, ‘How to Train BERT with an Academic Budget’.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Sep. 09, 2021.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5"/>
              </a:rPr>
              <a:t>10.48550/arXiv.2104.07705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[14]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P. </a:t>
            </a:r>
            <a:r>
              <a:rPr lang="en-GB" sz="800" dirty="0" err="1">
                <a:effectLst/>
              </a:rPr>
              <a:t>Röttger</a:t>
            </a:r>
            <a:r>
              <a:rPr lang="en-GB" sz="800" dirty="0">
                <a:effectLst/>
              </a:rPr>
              <a:t>, B. </a:t>
            </a:r>
            <a:r>
              <a:rPr lang="en-GB" sz="800" dirty="0" err="1">
                <a:effectLst/>
              </a:rPr>
              <a:t>Vidgen</a:t>
            </a:r>
            <a:r>
              <a:rPr lang="en-GB" sz="800" dirty="0">
                <a:effectLst/>
              </a:rPr>
              <a:t>, D. Nguyen, Z. Waseem, H. Margetts, and J. </a:t>
            </a:r>
            <a:r>
              <a:rPr lang="en-GB" sz="800" dirty="0" err="1">
                <a:effectLst/>
              </a:rPr>
              <a:t>Pierrehumbert</a:t>
            </a:r>
            <a:r>
              <a:rPr lang="en-GB" sz="800" dirty="0">
                <a:effectLst/>
              </a:rPr>
              <a:t>, ‘</a:t>
            </a:r>
            <a:r>
              <a:rPr lang="en-GB" sz="800" dirty="0" err="1">
                <a:effectLst/>
              </a:rPr>
              <a:t>HateCheck</a:t>
            </a:r>
            <a:r>
              <a:rPr lang="en-GB" sz="800" dirty="0">
                <a:effectLst/>
              </a:rPr>
              <a:t>: Functional Tests for Hate Speech Detection Models’, in </a:t>
            </a:r>
            <a:r>
              <a:rPr lang="en-GB" sz="800" i="1" dirty="0">
                <a:effectLst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GB" sz="800" dirty="0">
                <a:effectLst/>
              </a:rPr>
              <a:t>, Online, Aug. 2021, pp. 41–58.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6"/>
              </a:rPr>
              <a:t>10.18653/v1/2021.acl-long.4</a:t>
            </a:r>
            <a:r>
              <a:rPr lang="en-GB" sz="800" dirty="0">
                <a:effectLst/>
              </a:rPr>
              <a:t>.</a:t>
            </a:r>
          </a:p>
          <a:p>
            <a:pPr algn="r"/>
            <a:endParaRPr lang="en-GB" sz="8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EFBB5-DA2F-DCE0-257D-D43E53F03DE7}"/>
              </a:ext>
            </a:extLst>
          </p:cNvPr>
          <p:cNvSpPr txBox="1"/>
          <p:nvPr/>
        </p:nvSpPr>
        <p:spPr>
          <a:xfrm>
            <a:off x="6182498" y="58846"/>
            <a:ext cx="556631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effectLst/>
              </a:rPr>
              <a:t>[15]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B. Y. Lin, S. Lee, X. </a:t>
            </a:r>
            <a:r>
              <a:rPr lang="en-GB" sz="800" dirty="0" err="1">
                <a:effectLst/>
              </a:rPr>
              <a:t>Qiao</a:t>
            </a:r>
            <a:r>
              <a:rPr lang="en-GB" sz="800" dirty="0">
                <a:effectLst/>
              </a:rPr>
              <a:t>, and X. Ren, ‘Common Sense Beyond English: Evaluating and Improving Multilingual Language Models for </a:t>
            </a:r>
            <a:r>
              <a:rPr lang="en-GB" sz="800" dirty="0" err="1">
                <a:effectLst/>
              </a:rPr>
              <a:t>Commonsense</a:t>
            </a:r>
            <a:r>
              <a:rPr lang="en-GB" sz="800" dirty="0">
                <a:effectLst/>
              </a:rPr>
              <a:t> Reasoning’, in </a:t>
            </a:r>
            <a:r>
              <a:rPr lang="en-GB" sz="800" i="1" dirty="0">
                <a:effectLst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GB" sz="800" dirty="0">
                <a:effectLst/>
              </a:rPr>
              <a:t>, Online, Aug. 2021, pp. 1274–1287.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7"/>
              </a:rPr>
              <a:t>10.18653/v1/2021.acl-long.102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[16]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W. de Vries and M. Nissim, ‘As Good as New. How to Successfully Recycle English GPT-2 to Make Models for Other Languages’, in </a:t>
            </a:r>
            <a:r>
              <a:rPr lang="en-GB" sz="800" i="1" dirty="0">
                <a:effectLst/>
              </a:rPr>
              <a:t>Findings of the Association for Computational Linguistics: ACL-IJCNLP 2021</a:t>
            </a:r>
            <a:r>
              <a:rPr lang="en-GB" sz="800" dirty="0">
                <a:effectLst/>
              </a:rPr>
              <a:t>, Online, Aug. 2021, pp. 836–846.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8"/>
              </a:rPr>
              <a:t>10.18653/v1/2021.findings-acl.74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[17]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W. de Vries, M. </a:t>
            </a:r>
            <a:r>
              <a:rPr lang="en-GB" sz="800" dirty="0" err="1">
                <a:effectLst/>
              </a:rPr>
              <a:t>Bartelds</a:t>
            </a:r>
            <a:r>
              <a:rPr lang="en-GB" sz="800" dirty="0">
                <a:effectLst/>
              </a:rPr>
              <a:t>, M. Nissim, and M. </a:t>
            </a:r>
            <a:r>
              <a:rPr lang="en-GB" sz="800" dirty="0" err="1">
                <a:effectLst/>
              </a:rPr>
              <a:t>Wieling</a:t>
            </a:r>
            <a:r>
              <a:rPr lang="en-GB" sz="800" dirty="0">
                <a:effectLst/>
              </a:rPr>
              <a:t>, ‘Adapting Monolingual Models: Data can be Scarce when Language Similarity is High’, in </a:t>
            </a:r>
            <a:r>
              <a:rPr lang="en-GB" sz="800" i="1" dirty="0">
                <a:effectLst/>
              </a:rPr>
              <a:t>Findings of the Association for Computational Linguistics: ACL-IJCNLP 2021</a:t>
            </a:r>
            <a:r>
              <a:rPr lang="en-GB" sz="800" dirty="0">
                <a:effectLst/>
              </a:rPr>
              <a:t>, Online, Aug. 2021, pp. 4901–4907.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19"/>
              </a:rPr>
              <a:t>10.18653/v1/2021.findings-acl.433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[18]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B. Chan, S. </a:t>
            </a:r>
            <a:r>
              <a:rPr lang="en-GB" sz="800" dirty="0" err="1">
                <a:effectLst/>
              </a:rPr>
              <a:t>Schweter</a:t>
            </a:r>
            <a:r>
              <a:rPr lang="en-GB" sz="800" dirty="0">
                <a:effectLst/>
              </a:rPr>
              <a:t>, and T. </a:t>
            </a:r>
            <a:r>
              <a:rPr lang="en-GB" sz="800" dirty="0" err="1">
                <a:effectLst/>
              </a:rPr>
              <a:t>Möller</a:t>
            </a:r>
            <a:r>
              <a:rPr lang="en-GB" sz="800" dirty="0">
                <a:effectLst/>
              </a:rPr>
              <a:t>, ‘German’s Next Language Model’, in </a:t>
            </a:r>
            <a:r>
              <a:rPr lang="en-GB" sz="800" i="1" dirty="0">
                <a:effectLst/>
              </a:rPr>
              <a:t>Proceedings of the 28th International Conference on Computational Linguistics</a:t>
            </a:r>
            <a:r>
              <a:rPr lang="en-GB" sz="800" dirty="0">
                <a:effectLst/>
              </a:rPr>
              <a:t>, Barcelona, Spain (Online), Dec. 2020, pp. 6788–6796.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0"/>
              </a:rPr>
              <a:t>10.18653/v1/2020.coling-main.598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[19]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Y. Liang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‘XGLUE: A New Benchmark </a:t>
            </a:r>
            <a:r>
              <a:rPr lang="en-GB" sz="800" dirty="0" err="1">
                <a:effectLst/>
              </a:rPr>
              <a:t>Datasetfor</a:t>
            </a:r>
            <a:r>
              <a:rPr lang="en-GB" sz="800" dirty="0">
                <a:effectLst/>
              </a:rPr>
              <a:t> Cross-lingual Pre-training, Understanding and Generation’, in </a:t>
            </a:r>
            <a:r>
              <a:rPr lang="en-GB" sz="800" i="1" dirty="0">
                <a:effectLst/>
              </a:rPr>
              <a:t>Proceedings of the 2020 Conference on Empirical Methods in Natural Language Processing (EMNLP)</a:t>
            </a:r>
            <a:r>
              <a:rPr lang="en-GB" sz="800" dirty="0">
                <a:effectLst/>
              </a:rPr>
              <a:t>, Online, Nov. 2020, pp. 6008–6018.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1"/>
              </a:rPr>
              <a:t>10.18653/v1/2020.emnlp-main.484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[20]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P. Keung, Y. Lu, G. </a:t>
            </a:r>
            <a:r>
              <a:rPr lang="en-GB" sz="800" dirty="0" err="1">
                <a:effectLst/>
              </a:rPr>
              <a:t>Szarvas</a:t>
            </a:r>
            <a:r>
              <a:rPr lang="en-GB" sz="800" dirty="0">
                <a:effectLst/>
              </a:rPr>
              <a:t>, and N. A. Smith, ‘The Multilingual Amazon Reviews Corpus’, in </a:t>
            </a:r>
            <a:r>
              <a:rPr lang="en-GB" sz="800" i="1" dirty="0">
                <a:effectLst/>
              </a:rPr>
              <a:t>Proceedings of the 2020 Conference on Empirical Methods in Natural Language Processing (EMNLP)</a:t>
            </a:r>
            <a:r>
              <a:rPr lang="en-GB" sz="800" dirty="0">
                <a:effectLst/>
              </a:rPr>
              <a:t>, Online, Nov. 2020, pp. 4563–4568.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2"/>
              </a:rPr>
              <a:t>10.18653/v1/2020.emnlp-main.369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[21]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P. J. Ortiz Suárez, L. Romary, and B. </a:t>
            </a:r>
            <a:r>
              <a:rPr lang="en-GB" sz="800" dirty="0" err="1">
                <a:effectLst/>
              </a:rPr>
              <a:t>Sagot</a:t>
            </a:r>
            <a:r>
              <a:rPr lang="en-GB" sz="800" dirty="0">
                <a:effectLst/>
              </a:rPr>
              <a:t>, ‘A Monolingual Approach to Contextualized Word Embeddings for Mid-Resource Languages’, in </a:t>
            </a:r>
            <a:r>
              <a:rPr lang="en-GB" sz="800" i="1" dirty="0">
                <a:effectLst/>
              </a:rPr>
              <a:t>Proceedings of the 58th Annual Meeting of the Association for Computational Linguistics</a:t>
            </a:r>
            <a:r>
              <a:rPr lang="en-GB" sz="800" dirty="0">
                <a:effectLst/>
              </a:rPr>
              <a:t>, Online, Jul. 2020, pp. 1703–1714.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3"/>
              </a:rPr>
              <a:t>10.18653/v1/2020.acl-main.156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[22]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L. Martin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</a:t>
            </a:r>
            <a:r>
              <a:rPr lang="en-GB" sz="800" dirty="0" err="1">
                <a:effectLst/>
              </a:rPr>
              <a:t>CamemBERT</a:t>
            </a:r>
            <a:r>
              <a:rPr lang="en-GB" sz="800" dirty="0">
                <a:effectLst/>
              </a:rPr>
              <a:t>: a Tasty French Language Model’, in </a:t>
            </a:r>
            <a:r>
              <a:rPr lang="en-GB" sz="800" i="1" dirty="0">
                <a:effectLst/>
              </a:rPr>
              <a:t>Proceedings of the 58th Annual Meeting of the Association for Computational Linguistics</a:t>
            </a:r>
            <a:r>
              <a:rPr lang="en-GB" sz="800" dirty="0">
                <a:effectLst/>
              </a:rPr>
              <a:t>, Online, Jul. 2020, pp. 7203–7219.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4"/>
              </a:rPr>
              <a:t>10.18653/v1/2020.acl-main.645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[23]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L. De </a:t>
            </a:r>
            <a:r>
              <a:rPr lang="en-GB" sz="800" dirty="0" err="1">
                <a:effectLst/>
              </a:rPr>
              <a:t>Mattei</a:t>
            </a:r>
            <a:r>
              <a:rPr lang="en-GB" sz="800" dirty="0">
                <a:effectLst/>
              </a:rPr>
              <a:t>, M. </a:t>
            </a:r>
            <a:r>
              <a:rPr lang="en-GB" sz="800" dirty="0" err="1">
                <a:effectLst/>
              </a:rPr>
              <a:t>Cafagna</a:t>
            </a:r>
            <a:r>
              <a:rPr lang="en-GB" sz="800" dirty="0">
                <a:effectLst/>
              </a:rPr>
              <a:t>, F. </a:t>
            </a:r>
            <a:r>
              <a:rPr lang="en-GB" sz="800" dirty="0" err="1">
                <a:effectLst/>
              </a:rPr>
              <a:t>Dell’Orletta</a:t>
            </a:r>
            <a:r>
              <a:rPr lang="en-GB" sz="800" dirty="0">
                <a:effectLst/>
              </a:rPr>
              <a:t>, M. Nissim, and M. </a:t>
            </a:r>
            <a:r>
              <a:rPr lang="en-GB" sz="800" dirty="0" err="1">
                <a:effectLst/>
              </a:rPr>
              <a:t>Guerini</a:t>
            </a:r>
            <a:r>
              <a:rPr lang="en-GB" sz="800" dirty="0">
                <a:effectLst/>
              </a:rPr>
              <a:t>, ‘</a:t>
            </a:r>
            <a:r>
              <a:rPr lang="en-GB" sz="800" dirty="0" err="1">
                <a:effectLst/>
              </a:rPr>
              <a:t>GePpeTto</a:t>
            </a:r>
            <a:r>
              <a:rPr lang="en-GB" sz="800" dirty="0">
                <a:effectLst/>
              </a:rPr>
              <a:t> Carves Italian into a Language Model’.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Apr. 29, 2020.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5"/>
              </a:rPr>
              <a:t>10.48550/arXiv.2004.14253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[24]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A. </a:t>
            </a:r>
            <a:r>
              <a:rPr lang="en-GB" sz="800" dirty="0" err="1">
                <a:effectLst/>
              </a:rPr>
              <a:t>Conneau</a:t>
            </a:r>
            <a:r>
              <a:rPr lang="en-GB" sz="800" dirty="0">
                <a:effectLst/>
              </a:rPr>
              <a:t>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‘Unsupervised Cross-lingual Representation Learning at Scale’, </a:t>
            </a:r>
            <a:r>
              <a:rPr lang="en-GB" sz="800" i="1" dirty="0">
                <a:effectLst/>
              </a:rPr>
              <a:t>arXiv:1911.02116 [cs]</a:t>
            </a:r>
            <a:r>
              <a:rPr lang="en-GB" sz="800" dirty="0">
                <a:effectLst/>
              </a:rPr>
              <a:t>, Apr. 2020, Accessed: Feb. 10, 2022. [Online]. Available: </a:t>
            </a:r>
            <a:r>
              <a:rPr lang="en-GB" sz="800" dirty="0">
                <a:effectLst/>
                <a:hlinkClick r:id="rId26"/>
              </a:rPr>
              <a:t>http://arxiv.org/abs/1911.02116</a:t>
            </a: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[25]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W. de Vries, A. van </a:t>
            </a:r>
            <a:r>
              <a:rPr lang="en-GB" sz="800" dirty="0" err="1">
                <a:effectLst/>
              </a:rPr>
              <a:t>Cranenburgh</a:t>
            </a:r>
            <a:r>
              <a:rPr lang="en-GB" sz="800" dirty="0">
                <a:effectLst/>
              </a:rPr>
              <a:t>, A. </a:t>
            </a:r>
            <a:r>
              <a:rPr lang="en-GB" sz="800" dirty="0" err="1">
                <a:effectLst/>
              </a:rPr>
              <a:t>Bisazza</a:t>
            </a:r>
            <a:r>
              <a:rPr lang="en-GB" sz="800" dirty="0">
                <a:effectLst/>
              </a:rPr>
              <a:t>, T. Caselli, G. van Noord, and M. Nissim, ‘</a:t>
            </a:r>
            <a:r>
              <a:rPr lang="en-GB" sz="800" dirty="0" err="1">
                <a:effectLst/>
              </a:rPr>
              <a:t>BERTje</a:t>
            </a:r>
            <a:r>
              <a:rPr lang="en-GB" sz="800" dirty="0">
                <a:effectLst/>
              </a:rPr>
              <a:t>: A Dutch BERT Model’. </a:t>
            </a:r>
            <a:r>
              <a:rPr lang="en-GB" sz="800" dirty="0" err="1">
                <a:effectLst/>
              </a:rPr>
              <a:t>arXiv</a:t>
            </a:r>
            <a:r>
              <a:rPr lang="en-GB" sz="800" dirty="0">
                <a:effectLst/>
              </a:rPr>
              <a:t>, Dec. 19, 2019.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7"/>
              </a:rPr>
              <a:t>10.48550/arXiv.1912.09582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[26]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Y. Yang, Y. Zhang, C. Tar, and J. Baldridge, ‘PAWS-X: A Cross-lingual Adversarial Dataset for Paraphrase Identification’, in </a:t>
            </a:r>
            <a:r>
              <a:rPr lang="en-GB" sz="800" i="1" dirty="0">
                <a:effectLst/>
              </a:rPr>
              <a:t>Proceedings of the 2019 Conference on Empirical Methods in Natural Language Processing and the 9th International Joint Conference on Natural Language Processing (EMNLP-IJCNLP)</a:t>
            </a:r>
            <a:r>
              <a:rPr lang="en-GB" sz="800" dirty="0">
                <a:effectLst/>
              </a:rPr>
              <a:t>, Hong Kong, China, Nov. 2019, pp. 3687–3692. </a:t>
            </a:r>
            <a:r>
              <a:rPr lang="en-GB" sz="800" dirty="0" err="1">
                <a:effectLst/>
              </a:rPr>
              <a:t>doi</a:t>
            </a:r>
            <a:r>
              <a:rPr lang="en-GB" sz="800" dirty="0">
                <a:effectLst/>
              </a:rPr>
              <a:t>: </a:t>
            </a:r>
            <a:r>
              <a:rPr lang="en-GB" sz="800" dirty="0">
                <a:effectLst/>
                <a:hlinkClick r:id="rId28"/>
              </a:rPr>
              <a:t>10.18653/v1/D19-1382</a:t>
            </a:r>
            <a:r>
              <a:rPr lang="en-GB" sz="800" dirty="0">
                <a:effectLst/>
              </a:rPr>
              <a:t>.</a:t>
            </a:r>
          </a:p>
          <a:p>
            <a:pPr algn="r"/>
            <a:r>
              <a:rPr lang="en-GB" sz="800" dirty="0">
                <a:effectLst/>
              </a:rPr>
              <a:t>[27]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N. </a:t>
            </a:r>
            <a:r>
              <a:rPr lang="en-GB" sz="800" dirty="0" err="1">
                <a:effectLst/>
              </a:rPr>
              <a:t>Houlsby</a:t>
            </a:r>
            <a:r>
              <a:rPr lang="en-GB" sz="800" dirty="0">
                <a:effectLst/>
              </a:rPr>
              <a:t>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‘Parameter-Efficient Transfer Learning for NLP’, in </a:t>
            </a:r>
            <a:r>
              <a:rPr lang="en-GB" sz="800" i="1" dirty="0">
                <a:effectLst/>
              </a:rPr>
              <a:t>Proceedings of the 36th International Conference on Machine Learning</a:t>
            </a:r>
            <a:r>
              <a:rPr lang="en-GB" sz="800" dirty="0">
                <a:effectLst/>
              </a:rPr>
              <a:t>, May 2019, pp. 2790–2799. Accessed: Feb. 13, 2023. [Online]. Available: </a:t>
            </a:r>
            <a:r>
              <a:rPr lang="en-GB" sz="800" dirty="0">
                <a:effectLst/>
                <a:hlinkClick r:id="rId29"/>
              </a:rPr>
              <a:t>https://proceedings.mlr.press/v97/houlsby19a.html</a:t>
            </a:r>
            <a:endParaRPr lang="en-GB" sz="800" dirty="0">
              <a:effectLst/>
            </a:endParaRPr>
          </a:p>
          <a:p>
            <a:pPr algn="r"/>
            <a:r>
              <a:rPr lang="en-GB" sz="800" dirty="0">
                <a:effectLst/>
              </a:rPr>
              <a:t>[28]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effectLst/>
              </a:rPr>
              <a:t>A. </a:t>
            </a:r>
            <a:r>
              <a:rPr lang="en-GB" sz="800" dirty="0" err="1">
                <a:effectLst/>
              </a:rPr>
              <a:t>Conneau</a:t>
            </a:r>
            <a:r>
              <a:rPr lang="en-GB" sz="800" dirty="0">
                <a:effectLst/>
              </a:rPr>
              <a:t> </a:t>
            </a:r>
            <a:r>
              <a:rPr lang="en-GB" sz="800" i="1" dirty="0">
                <a:effectLst/>
              </a:rPr>
              <a:t>et al.</a:t>
            </a:r>
            <a:r>
              <a:rPr lang="en-GB" sz="800" dirty="0">
                <a:effectLst/>
              </a:rPr>
              <a:t>, ‘XNLI: Evaluating Cross-lingual Sentence Representations’, </a:t>
            </a:r>
            <a:r>
              <a:rPr lang="en-GB" sz="800" i="1" dirty="0">
                <a:effectLst/>
              </a:rPr>
              <a:t>arXiv:1809.05053 [cs]</a:t>
            </a:r>
            <a:r>
              <a:rPr lang="en-GB" sz="800" dirty="0">
                <a:effectLst/>
              </a:rPr>
              <a:t>, Sep. 2018, Accessed: Feb. 10, 2022. [Online]. Available: </a:t>
            </a:r>
            <a:r>
              <a:rPr lang="en-GB" sz="800" dirty="0">
                <a:effectLst/>
                <a:hlinkClick r:id="rId30"/>
              </a:rPr>
              <a:t>http://arxiv.org/abs/1809.05053</a:t>
            </a:r>
            <a:endParaRPr lang="en-IT" sz="800" dirty="0"/>
          </a:p>
        </p:txBody>
      </p:sp>
    </p:spTree>
    <p:extLst>
      <p:ext uri="{BB962C8B-B14F-4D97-AF65-F5344CB8AC3E}">
        <p14:creationId xmlns:p14="http://schemas.microsoft.com/office/powerpoint/2010/main" val="198846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DC1EB-665A-3D6C-F107-4AFF4673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3" y="1785280"/>
            <a:ext cx="7772400" cy="4132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9C183-E24D-D65E-29F7-70839B72CFD0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/>
              <a:t>Context - T0 and PromptSource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98248-8EB7-1F3D-6C10-9ECA91D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05" y="89481"/>
            <a:ext cx="2322296" cy="2151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2F242-299C-326E-AE30-FF7175EE8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805" y="2241391"/>
            <a:ext cx="2322297" cy="2154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040C6-6C93-2206-5B41-CAC7A0BFC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806" y="4416221"/>
            <a:ext cx="2322298" cy="2139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3068F8-F719-A7E1-10DF-18E2AEA798C3}"/>
              </a:ext>
            </a:extLst>
          </p:cNvPr>
          <p:cNvSpPr txBox="1"/>
          <p:nvPr/>
        </p:nvSpPr>
        <p:spPr>
          <a:xfrm>
            <a:off x="0" y="6316533"/>
            <a:ext cx="85764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Raffel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, C. et al. Exploring the Limits of Transfer Learning with a Unified Text-to-Text Transformer. Journal of Machine Learning Research 21, 1–67 (2020).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Wei, J. et al. Finetuned Language Models are Zero-Shot Learners. in (2021).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Bach, S. H.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et al.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effectLst/>
              </a:rPr>
              <a:t>PromptSource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: An Integrated Development Environment and Repository for Natural Language Prompts.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effectLst/>
              </a:rPr>
              <a:t>arXiv:2202.01279 [cs]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 (2022).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E53111-583B-A3E4-E6C7-2682FC609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510" y="1345329"/>
            <a:ext cx="2338897" cy="1081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03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F7F5-910E-FB8F-9ACB-5A5C7476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276"/>
            <a:ext cx="9144000" cy="609108"/>
          </a:xfrm>
        </p:spPr>
        <p:txBody>
          <a:bodyPr>
            <a:normAutofit/>
          </a:bodyPr>
          <a:lstStyle/>
          <a:p>
            <a:pPr algn="l"/>
            <a:r>
              <a:rPr lang="en-IT" sz="3000" b="1" dirty="0"/>
              <a:t>Requirements for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1EB7-C0DA-E270-CE3E-7521CCBB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3459"/>
            <a:ext cx="9144000" cy="174772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Hardware for 3B-param model (full-size is 11B)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Dutch and French Datasets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Templates for prompting in Dutch and French, for evaluation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222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CB9C-A5B3-D357-BE1E-9493F054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16E1-F6B2-94BA-A590-FB03C3CA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We’ll come back to this :)  </a:t>
            </a:r>
          </a:p>
        </p:txBody>
      </p:sp>
    </p:spTree>
    <p:extLst>
      <p:ext uri="{BB962C8B-B14F-4D97-AF65-F5344CB8AC3E}">
        <p14:creationId xmlns:p14="http://schemas.microsoft.com/office/powerpoint/2010/main" val="9902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9417-4F99-D751-53E2-CA1474D4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Data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5D495-4795-1DE5-2FE5-AD1D4434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1" y="1891862"/>
            <a:ext cx="4124600" cy="44118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799F12-5FAE-5127-CF30-0D606A7064BD}"/>
              </a:ext>
            </a:extLst>
          </p:cNvPr>
          <p:cNvGrpSpPr/>
          <p:nvPr/>
        </p:nvGrpSpPr>
        <p:grpSpPr>
          <a:xfrm>
            <a:off x="5553075" y="2011472"/>
            <a:ext cx="5939330" cy="4172607"/>
            <a:chOff x="5454869" y="1807779"/>
            <a:chExt cx="5939330" cy="41726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5666589-7707-5569-FE1A-15628C7F6BC5}"/>
                </a:ext>
              </a:extLst>
            </p:cNvPr>
            <p:cNvGrpSpPr/>
            <p:nvPr/>
          </p:nvGrpSpPr>
          <p:grpSpPr>
            <a:xfrm>
              <a:off x="5553075" y="1891862"/>
              <a:ext cx="5841124" cy="3879209"/>
              <a:chOff x="5553075" y="1891862"/>
              <a:chExt cx="5841124" cy="38792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A8C518-5896-472A-0EE7-436280294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3075" y="1891862"/>
                <a:ext cx="5841124" cy="156696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0F4FFC7-71D6-9DF0-F8AB-4862CAAFA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3075" y="3887834"/>
                <a:ext cx="5841124" cy="188323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CEA299-C2C8-B22D-1721-A2B3C6F4B731}"/>
                </a:ext>
              </a:extLst>
            </p:cNvPr>
            <p:cNvSpPr/>
            <p:nvPr/>
          </p:nvSpPr>
          <p:spPr>
            <a:xfrm>
              <a:off x="5454869" y="1807779"/>
              <a:ext cx="5939330" cy="4172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179695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9417-4F99-D751-53E2-CA1474D4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Data Requirements -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6CEBC-987F-30AA-4318-A85D1F85A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29" y="1578894"/>
            <a:ext cx="5956327" cy="500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F227D-4CA5-6384-11BB-2C1BAFB9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50258" y="2932692"/>
            <a:ext cx="6215372" cy="1080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543AD-3B98-F86B-579D-D620C336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93" y="1436018"/>
            <a:ext cx="1470943" cy="14709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23DD96-A18C-7C18-917B-E60EDEA4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12" y="1436017"/>
            <a:ext cx="1470943" cy="14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04870-AEE8-0EB4-AAB9-D77A7EEFC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57" y="3009858"/>
            <a:ext cx="4227310" cy="3313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A6EE56-3631-01F8-6269-349F6713B8B0}"/>
              </a:ext>
            </a:extLst>
          </p:cNvPr>
          <p:cNvSpPr txBox="1"/>
          <p:nvPr/>
        </p:nvSpPr>
        <p:spPr>
          <a:xfrm>
            <a:off x="0" y="6611779"/>
            <a:ext cx="8576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effectLst/>
              </a:rPr>
              <a:t>Wang, Y. et al. Benchmarking Generalization via In-Context Instructions on 1,600+ Language Tasks. arXiv:2204.07705 [cs] (2022).</a:t>
            </a:r>
          </a:p>
        </p:txBody>
      </p:sp>
    </p:spTree>
    <p:extLst>
      <p:ext uri="{BB962C8B-B14F-4D97-AF65-F5344CB8AC3E}">
        <p14:creationId xmlns:p14="http://schemas.microsoft.com/office/powerpoint/2010/main" val="290428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52F744-761F-0AD4-53F7-B265C218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IT" dirty="0"/>
              <a:t>Brief Aside – Tk-instruct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F0D0D9-4DC3-EE1B-C246-368B27BD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592931"/>
            <a:ext cx="5672137" cy="56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31A07B-B2E1-7BF5-0195-725E84A4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6" y="1845072"/>
            <a:ext cx="5641887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0A2D2-310F-43AD-F3FC-DBF6F32F4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7" y="4246563"/>
            <a:ext cx="5676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2963</Words>
  <Application>Microsoft Macintosh PowerPoint</Application>
  <PresentationFormat>Widescreen</PresentationFormat>
  <Paragraphs>244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Lato</vt:lpstr>
      <vt:lpstr>NimbusRomNo9L</vt:lpstr>
      <vt:lpstr>Wingdings</vt:lpstr>
      <vt:lpstr>Office Theme</vt:lpstr>
      <vt:lpstr>CLAfICLe: Cross Lingual Adaptation for In-Context Learning</vt:lpstr>
      <vt:lpstr>Context</vt:lpstr>
      <vt:lpstr>Goal</vt:lpstr>
      <vt:lpstr>PowerPoint Presentation</vt:lpstr>
      <vt:lpstr>Requirements for evaluation</vt:lpstr>
      <vt:lpstr>Hardware requirements</vt:lpstr>
      <vt:lpstr>Data Requirements</vt:lpstr>
      <vt:lpstr>Data Requirements - Continued</vt:lpstr>
      <vt:lpstr>Brief Aside – Tk-instruct</vt:lpstr>
      <vt:lpstr>Hardware requirements</vt:lpstr>
      <vt:lpstr>Problems</vt:lpstr>
      <vt:lpstr>Solution - MetaICL: Learning to Learn In Context </vt:lpstr>
      <vt:lpstr>Next Step</vt:lpstr>
      <vt:lpstr>More Dataset considerations</vt:lpstr>
      <vt:lpstr>More Dataset considerations</vt:lpstr>
      <vt:lpstr>Recap</vt:lpstr>
      <vt:lpstr>Multilingual and non-English NLP</vt:lpstr>
      <vt:lpstr>Problems</vt:lpstr>
      <vt:lpstr>PowerPoint Presentation</vt:lpstr>
      <vt:lpstr>Cross-Lingual Adaptation of Monolingual Language Models</vt:lpstr>
      <vt:lpstr>Questions</vt:lpstr>
      <vt:lpstr>Our work</vt:lpstr>
      <vt:lpstr>Method</vt:lpstr>
      <vt:lpstr>Experimental Setup</vt:lpstr>
      <vt:lpstr>Experimental Setup</vt:lpstr>
      <vt:lpstr>Results and Analysis</vt:lpstr>
      <vt:lpstr>Results and Analysis</vt:lpstr>
      <vt:lpstr>Results and Analysis</vt:lpstr>
      <vt:lpstr>Limitations</vt:lpstr>
      <vt:lpstr>Conclusion and Lessons Learned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CLAfICLe: Cross Lingual Adaptation for In-Context Learning</dc:title>
  <dc:creator>Giulio Starace</dc:creator>
  <cp:lastModifiedBy>Giulio Starace</cp:lastModifiedBy>
  <cp:revision>14</cp:revision>
  <dcterms:created xsi:type="dcterms:W3CDTF">2023-02-06T10:03:49Z</dcterms:created>
  <dcterms:modified xsi:type="dcterms:W3CDTF">2023-02-13T15:04:14Z</dcterms:modified>
</cp:coreProperties>
</file>